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2" r:id="rId3"/>
    <p:sldId id="304" r:id="rId4"/>
    <p:sldId id="305" r:id="rId5"/>
    <p:sldId id="314" r:id="rId6"/>
    <p:sldId id="317" r:id="rId7"/>
    <p:sldId id="324" r:id="rId8"/>
    <p:sldId id="329" r:id="rId9"/>
    <p:sldId id="326" r:id="rId10"/>
    <p:sldId id="327" r:id="rId11"/>
    <p:sldId id="328" r:id="rId12"/>
    <p:sldId id="325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01" r:id="rId21"/>
    <p:sldId id="338" r:id="rId22"/>
    <p:sldId id="339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NI-Avo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NI-Avo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NI-Avo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NI-Avo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NI-Avo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Avo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Avo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Avo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Avo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  <a:srgbClr val="009900"/>
    <a:srgbClr val="0000FF"/>
    <a:srgbClr val="FF0000"/>
    <a:srgbClr val="800080"/>
    <a:srgbClr val="66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26871-B608-470F-B288-1928F7458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53F0-DB5E-4EFE-B694-75C7CD316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A21B-21AE-4876-964E-FB5C53926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6EBF-FAA6-4982-A325-135F074F1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D1F94-E544-4015-8C0C-EC4B34786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BC32B-D814-466A-A768-8717F94C1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DA31-D86B-46DE-9A90-F99D749BD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5913-6DEC-4458-8685-03F81D907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63D2-420C-40E5-8998-3E105E748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314C-0502-4D16-93B0-A7733B290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F4A86-251F-4B45-9F8F-3B3F917FE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4F3F-442A-4C8A-B2E3-B2FB92B4D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35AC8F5E-FACB-4F34-B2DF-7232AC6CF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nhac\music\nhac%20khong%20loi\carelesswhisper.mid" TargetMode="External"/><Relationship Id="rId1" Type="http://schemas.openxmlformats.org/officeDocument/2006/relationships/audio" Target="Hello%20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DT%20lop%201\nhac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DT%20lop%201\nhac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DT%20lop%201\nhac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DT%20lop%201\nhac.MP3" TargetMode="Externa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DT%20lop%201\nhac.MP3" TargetMode="Externa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lop%20ta%20doan%20ket%20k%20loi.wav" TargetMode="External"/><Relationship Id="rId1" Type="http://schemas.openxmlformats.org/officeDocument/2006/relationships/audio" Target="ai%20nhanh%20hon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T148-%20tienvietnam-%20TH&#431;\lop%20ta%20doan%20ket%20k%20loi.wav" TargetMode="External"/><Relationship Id="rId1" Type="http://schemas.openxmlformats.org/officeDocument/2006/relationships/audio" Target="lop%20ta%20doan%20ket%20k%20loi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votay.wav" TargetMode="External"/><Relationship Id="rId1" Type="http://schemas.openxmlformats.org/officeDocument/2006/relationships/audio" Target="tro%20choi%20nph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votay.wav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votay.wav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Het%20gio%20roi%201.wav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audio" Target="M&#7897;t%20h&#7891;i%20chu&#244;ng%20vang.wma" TargetMode="External"/><Relationship Id="rId1" Type="http://schemas.openxmlformats.org/officeDocument/2006/relationships/audio" Target="ro%20mang.wav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DT%20lop%201\nhac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DT%20lop%201\nhac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DT%20lop%201\nhac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228600"/>
            <a:ext cx="8420100" cy="6096000"/>
            <a:chOff x="240" y="-3888"/>
            <a:chExt cx="5304" cy="3840"/>
          </a:xfrm>
        </p:grpSpPr>
        <p:sp>
          <p:nvSpPr>
            <p:cNvPr id="205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0" y="-3888"/>
              <a:ext cx="5304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VNI-Times"/>
                </a:rPr>
                <a:t>PHOØNG GIAÙO DUÏC ÑAØO TAÏO QUAÄN 12</a:t>
              </a:r>
            </a:p>
            <a:p>
              <a:pPr algn="ctr"/>
              <a:r>
                <a:rPr lang="en-US" sz="3600" kern="10" dirty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VNI-Times"/>
                </a:rPr>
                <a:t>TRÖÔØNG TIEÅU </a:t>
              </a:r>
              <a:r>
                <a:rPr lang="en-US" sz="3600" kern="10" dirty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VNI-Times"/>
                </a:rPr>
                <a:t>HOÏC</a:t>
              </a:r>
              <a:endParaRPr lang="en-US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endParaRPr>
            </a:p>
          </p:txBody>
        </p:sp>
        <p:sp>
          <p:nvSpPr>
            <p:cNvPr id="205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24" y="-2976"/>
              <a:ext cx="4608" cy="9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THIẾT KẾ GIÁO ÁN ĐIỆN TỬ</a:t>
              </a:r>
            </a:p>
          </p:txBody>
        </p:sp>
        <p:sp>
          <p:nvSpPr>
            <p:cNvPr id="205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632" y="-1920"/>
              <a:ext cx="2640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VNI-Revue"/>
                </a:rPr>
                <a:t>MOÂN TOAÙN 3</a:t>
              </a:r>
            </a:p>
          </p:txBody>
        </p:sp>
        <p:sp>
          <p:nvSpPr>
            <p:cNvPr id="205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24" y="-528"/>
              <a:ext cx="4560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VNI-Avo"/>
                </a:rPr>
                <a:t>Gv</a:t>
              </a:r>
              <a:r>
                <a:rPr lang="en-US" sz="3600" i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VNI-Avo"/>
                </a:rPr>
                <a:t> </a:t>
              </a:r>
              <a:r>
                <a:rPr lang="en-US" sz="3600" i="1" kern="10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VNI-Avo"/>
                </a:rPr>
                <a:t>:</a:t>
              </a:r>
              <a:endParaRPr lang="en-US" sz="3600" i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VNI-Avo"/>
              </a:endParaRPr>
            </a:p>
          </p:txBody>
        </p:sp>
        <p:sp>
          <p:nvSpPr>
            <p:cNvPr id="3" name="Line 7"/>
            <p:cNvSpPr>
              <a:spLocks noChangeShapeType="1"/>
            </p:cNvSpPr>
            <p:nvPr/>
          </p:nvSpPr>
          <p:spPr bwMode="auto">
            <a:xfrm>
              <a:off x="1824" y="-3168"/>
              <a:ext cx="24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56" y="-1344"/>
              <a:ext cx="297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7200" kern="10"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8200"/>
                      </a:gs>
                      <a:gs pos="5000">
                        <a:srgbClr val="FF0000"/>
                      </a:gs>
                      <a:gs pos="17500">
                        <a:srgbClr val="BA0066"/>
                      </a:gs>
                      <a:gs pos="35001">
                        <a:srgbClr val="66008F"/>
                      </a:gs>
                      <a:gs pos="50000">
                        <a:srgbClr val="000082"/>
                      </a:gs>
                      <a:gs pos="64999">
                        <a:srgbClr val="66008F"/>
                      </a:gs>
                      <a:gs pos="82500">
                        <a:srgbClr val="BA0066"/>
                      </a:gs>
                      <a:gs pos="95000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latin typeface="VNI-Auchon"/>
                </a:rPr>
                <a:t>TIEÀN VIEÄT NAM</a:t>
              </a:r>
            </a:p>
          </p:txBody>
        </p:sp>
      </p:grpSp>
      <p:pic>
        <p:nvPicPr>
          <p:cNvPr id="2057" name="Hello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carelesswhisper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601200" y="3581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22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tö , ngaøy 4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1268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4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20000-vnd-chua-cau-hoi-an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b="51079"/>
          <a:stretch>
            <a:fillRect/>
          </a:stretch>
        </p:blipFill>
        <p:spPr bwMode="auto">
          <a:xfrm>
            <a:off x="468313" y="2708275"/>
            <a:ext cx="22320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ANd9GcT1ioR2xu9ZX3PpYnUkmDYuBlh1gL7J_S87CZhkzs94YJMmn6lxzA"/>
          <p:cNvPicPr>
            <a:picLocks noChangeAspect="1" noChangeArrowheads="1"/>
          </p:cNvPicPr>
          <p:nvPr/>
        </p:nvPicPr>
        <p:blipFill>
          <a:blip r:embed="rId4">
            <a:lum bright="-6000" contrast="18000"/>
          </a:blip>
          <a:srcRect/>
          <a:stretch>
            <a:fillRect/>
          </a:stretch>
        </p:blipFill>
        <p:spPr bwMode="auto">
          <a:xfrm>
            <a:off x="3060700" y="2636838"/>
            <a:ext cx="25923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tien-seri-luc-quy"/>
          <p:cNvPicPr>
            <a:picLocks noChangeAspect="1" noChangeArrowheads="1"/>
          </p:cNvPicPr>
          <p:nvPr/>
        </p:nvPicPr>
        <p:blipFill>
          <a:blip r:embed="rId5">
            <a:lum bright="-12000" contrast="24000"/>
          </a:blip>
          <a:srcRect l="2344" t="7265" r="3151" b="5502"/>
          <a:stretch>
            <a:fillRect/>
          </a:stretch>
        </p:blipFill>
        <p:spPr bwMode="auto">
          <a:xfrm>
            <a:off x="6011863" y="2636838"/>
            <a:ext cx="27368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39750" y="5283200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20.000 ñoàng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289300" y="5283200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50.000 ñoàng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254750" y="5348288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100.000 ñoàng</a:t>
            </a:r>
          </a:p>
        </p:txBody>
      </p:sp>
      <p:pic>
        <p:nvPicPr>
          <p:cNvPr id="11283" name="Picture 19" descr="Tập tin:100nghins.jpg"/>
          <p:cNvPicPr>
            <a:picLocks noChangeAspect="1" noChangeArrowheads="1"/>
          </p:cNvPicPr>
          <p:nvPr/>
        </p:nvPicPr>
        <p:blipFill>
          <a:blip r:embed="rId6">
            <a:lum bright="-12000" contrast="12000"/>
          </a:blip>
          <a:srcRect/>
          <a:stretch>
            <a:fillRect/>
          </a:stretch>
        </p:blipFill>
        <p:spPr bwMode="auto">
          <a:xfrm>
            <a:off x="6013450" y="3973513"/>
            <a:ext cx="273526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50000s"/>
          <p:cNvPicPr>
            <a:picLocks noChangeAspect="1" noChangeArrowheads="1"/>
          </p:cNvPicPr>
          <p:nvPr/>
        </p:nvPicPr>
        <p:blipFill>
          <a:blip r:embed="rId7">
            <a:lum bright="-18000" contrast="12000"/>
          </a:blip>
          <a:srcRect/>
          <a:stretch>
            <a:fillRect/>
          </a:stretch>
        </p:blipFill>
        <p:spPr bwMode="auto">
          <a:xfrm>
            <a:off x="3060700" y="3933825"/>
            <a:ext cx="2592388" cy="1203325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pic>
        <p:nvPicPr>
          <p:cNvPr id="11285" name="Picture 21" descr="20000-vnd-chua-cau-hoi-an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t="50557"/>
          <a:stretch>
            <a:fillRect/>
          </a:stretch>
        </p:blipFill>
        <p:spPr bwMode="auto">
          <a:xfrm>
            <a:off x="469900" y="4005263"/>
            <a:ext cx="23034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2292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7388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9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59113" y="5441950"/>
            <a:ext cx="2640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20.000 ñoàng</a:t>
            </a:r>
          </a:p>
        </p:txBody>
      </p:sp>
      <p:pic>
        <p:nvPicPr>
          <p:cNvPr id="12303" name="Picture 15" descr="20000-vnd-chua-cau-hoi-an"/>
          <p:cNvPicPr>
            <a:picLocks noChangeAspect="1" noChangeArrowheads="1"/>
          </p:cNvPicPr>
          <p:nvPr/>
        </p:nvPicPr>
        <p:blipFill>
          <a:blip r:embed="rId5">
            <a:lum bright="-12000" contrast="24000"/>
          </a:blip>
          <a:srcRect/>
          <a:stretch>
            <a:fillRect/>
          </a:stretch>
        </p:blipFill>
        <p:spPr bwMode="auto">
          <a:xfrm>
            <a:off x="1042988" y="2205038"/>
            <a:ext cx="309721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20000%20dong%20-%2019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271713"/>
            <a:ext cx="3168650" cy="3065462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audio>
              <p:cMediaNode>
                <p:cTn id="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3316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7388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3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300413" y="5949950"/>
            <a:ext cx="2640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50.000 ñoàng</a:t>
            </a:r>
          </a:p>
        </p:txBody>
      </p:sp>
      <p:pic>
        <p:nvPicPr>
          <p:cNvPr id="13327" name="Picture 15" descr="50000s"/>
          <p:cNvPicPr>
            <a:picLocks noChangeAspect="1" noChangeArrowheads="1"/>
          </p:cNvPicPr>
          <p:nvPr/>
        </p:nvPicPr>
        <p:blipFill>
          <a:blip r:embed="rId5">
            <a:lum bright="-18000" contrast="12000"/>
          </a:blip>
          <a:srcRect/>
          <a:stretch>
            <a:fillRect/>
          </a:stretch>
        </p:blipFill>
        <p:spPr bwMode="auto">
          <a:xfrm>
            <a:off x="468313" y="3933825"/>
            <a:ext cx="3887787" cy="1804988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pic>
        <p:nvPicPr>
          <p:cNvPr id="13328" name="Picture 16" descr="ANd9GcT1ioR2xu9ZX3PpYnUkmDYuBlh1gL7J_S87CZhkzs94YJMmn6lxzA"/>
          <p:cNvPicPr>
            <a:picLocks noChangeAspect="1" noChangeArrowheads="1"/>
          </p:cNvPicPr>
          <p:nvPr/>
        </p:nvPicPr>
        <p:blipFill>
          <a:blip r:embed="rId6">
            <a:lum bright="-12000" contrast="24000"/>
          </a:blip>
          <a:srcRect/>
          <a:stretch>
            <a:fillRect/>
          </a:stretch>
        </p:blipFill>
        <p:spPr bwMode="auto">
          <a:xfrm>
            <a:off x="468313" y="2060575"/>
            <a:ext cx="38893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989138"/>
            <a:ext cx="3752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 descr="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933825"/>
            <a:ext cx="3752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audio>
              <p:cMediaNode>
                <p:cTn id="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4340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7388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7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300413" y="3860800"/>
            <a:ext cx="287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100.000 ñoàng</a:t>
            </a:r>
          </a:p>
        </p:txBody>
      </p:sp>
      <p:pic>
        <p:nvPicPr>
          <p:cNvPr id="14351" name="Picture 15" descr="tien-seri-luc-quy"/>
          <p:cNvPicPr>
            <a:picLocks noChangeAspect="1" noChangeArrowheads="1"/>
          </p:cNvPicPr>
          <p:nvPr/>
        </p:nvPicPr>
        <p:blipFill>
          <a:blip r:embed="rId5">
            <a:lum bright="-12000" contrast="12000"/>
          </a:blip>
          <a:srcRect l="2344" t="7265" r="3151" b="5502"/>
          <a:stretch>
            <a:fillRect/>
          </a:stretch>
        </p:blipFill>
        <p:spPr bwMode="auto">
          <a:xfrm>
            <a:off x="574675" y="2060575"/>
            <a:ext cx="37814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Tập tin:100nghins.jpg"/>
          <p:cNvPicPr>
            <a:picLocks noChangeAspect="1" noChangeArrowheads="1"/>
          </p:cNvPicPr>
          <p:nvPr/>
        </p:nvPicPr>
        <p:blipFill>
          <a:blip r:embed="rId6">
            <a:lum bright="-12000" contrast="12000"/>
          </a:blip>
          <a:srcRect/>
          <a:stretch>
            <a:fillRect/>
          </a:stretch>
        </p:blipFill>
        <p:spPr bwMode="auto">
          <a:xfrm>
            <a:off x="4799013" y="2078038"/>
            <a:ext cx="36607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vnd100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4508500"/>
            <a:ext cx="3713162" cy="18224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4354" name="Picture 18" descr="fon1352300684"/>
          <p:cNvPicPr>
            <a:picLocks noChangeAspect="1" noChangeArrowheads="1"/>
          </p:cNvPicPr>
          <p:nvPr/>
        </p:nvPicPr>
        <p:blipFill>
          <a:blip r:embed="rId8"/>
          <a:srcRect t="49884" b="290"/>
          <a:stretch>
            <a:fillRect/>
          </a:stretch>
        </p:blipFill>
        <p:spPr bwMode="auto">
          <a:xfrm>
            <a:off x="4787900" y="4508500"/>
            <a:ext cx="3600450" cy="17748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audio>
              <p:cMediaNode>
                <p:cTn id="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5364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70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20000-vnd-chua-cau-hoi-an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b="51079"/>
          <a:stretch>
            <a:fillRect/>
          </a:stretch>
        </p:blipFill>
        <p:spPr bwMode="auto">
          <a:xfrm>
            <a:off x="468313" y="2708275"/>
            <a:ext cx="22320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ANd9GcT1ioR2xu9ZX3PpYnUkmDYuBlh1gL7J_S87CZhkzs94YJMmn6lxzA"/>
          <p:cNvPicPr>
            <a:picLocks noChangeAspect="1" noChangeArrowheads="1"/>
          </p:cNvPicPr>
          <p:nvPr/>
        </p:nvPicPr>
        <p:blipFill>
          <a:blip r:embed="rId4">
            <a:lum bright="-6000" contrast="18000"/>
          </a:blip>
          <a:srcRect/>
          <a:stretch>
            <a:fillRect/>
          </a:stretch>
        </p:blipFill>
        <p:spPr bwMode="auto">
          <a:xfrm>
            <a:off x="3060700" y="2636838"/>
            <a:ext cx="25923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tien-seri-luc-quy"/>
          <p:cNvPicPr>
            <a:picLocks noChangeAspect="1" noChangeArrowheads="1"/>
          </p:cNvPicPr>
          <p:nvPr/>
        </p:nvPicPr>
        <p:blipFill>
          <a:blip r:embed="rId5">
            <a:lum bright="-12000" contrast="24000"/>
          </a:blip>
          <a:srcRect l="2344" t="7265" r="3151" b="5502"/>
          <a:stretch>
            <a:fillRect/>
          </a:stretch>
        </p:blipFill>
        <p:spPr bwMode="auto">
          <a:xfrm>
            <a:off x="6011863" y="2636838"/>
            <a:ext cx="27368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39750" y="5283200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20.000 ñoàng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289300" y="5283200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50.000 ñoàng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254750" y="5348288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100.000 ñoàng</a:t>
            </a:r>
          </a:p>
        </p:txBody>
      </p:sp>
      <p:pic>
        <p:nvPicPr>
          <p:cNvPr id="15379" name="Picture 19" descr="Tập tin:100nghins.jpg"/>
          <p:cNvPicPr>
            <a:picLocks noChangeAspect="1" noChangeArrowheads="1"/>
          </p:cNvPicPr>
          <p:nvPr/>
        </p:nvPicPr>
        <p:blipFill>
          <a:blip r:embed="rId6">
            <a:lum bright="-12000" contrast="12000"/>
          </a:blip>
          <a:srcRect/>
          <a:stretch>
            <a:fillRect/>
          </a:stretch>
        </p:blipFill>
        <p:spPr bwMode="auto">
          <a:xfrm>
            <a:off x="6013450" y="3973513"/>
            <a:ext cx="273526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50000s"/>
          <p:cNvPicPr>
            <a:picLocks noChangeAspect="1" noChangeArrowheads="1"/>
          </p:cNvPicPr>
          <p:nvPr/>
        </p:nvPicPr>
        <p:blipFill>
          <a:blip r:embed="rId7">
            <a:lum bright="-18000" contrast="12000"/>
          </a:blip>
          <a:srcRect/>
          <a:stretch>
            <a:fillRect/>
          </a:stretch>
        </p:blipFill>
        <p:spPr bwMode="auto">
          <a:xfrm>
            <a:off x="3060700" y="3933825"/>
            <a:ext cx="2592388" cy="1203325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pic>
        <p:nvPicPr>
          <p:cNvPr id="15381" name="Picture 21" descr="20000-vnd-chua-cau-hoi-an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t="50557"/>
          <a:stretch>
            <a:fillRect/>
          </a:stretch>
        </p:blipFill>
        <p:spPr bwMode="auto">
          <a:xfrm>
            <a:off x="469900" y="4005263"/>
            <a:ext cx="23034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252413" y="179388"/>
            <a:ext cx="946785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28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6388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625725" y="1052513"/>
            <a:ext cx="36020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100">
                <a:solidFill>
                  <a:srgbClr val="FF3300"/>
                </a:solidFill>
              </a:rPr>
              <a:t>Tieàn Vieät Nam.</a:t>
            </a:r>
            <a:endParaRPr lang="en-US" sz="3100" u="sng">
              <a:solidFill>
                <a:srgbClr val="FF3300"/>
              </a:solidFill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39750" y="1577975"/>
            <a:ext cx="571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</a:rPr>
              <a:t>1.  Moãi ví döïng bao nhieâu tieàn ?</a:t>
            </a:r>
          </a:p>
        </p:txBody>
      </p:sp>
      <p:pic>
        <p:nvPicPr>
          <p:cNvPr id="16398" name="Picture 14" descr="1343210343373949710_574_574"/>
          <p:cNvPicPr>
            <a:picLocks noChangeAspect="1" noChangeArrowheads="1"/>
          </p:cNvPicPr>
          <p:nvPr/>
        </p:nvPicPr>
        <p:blipFill>
          <a:blip r:embed="rId4" cstate="print"/>
          <a:srcRect l="5902" t="14703" r="30046" b="14703"/>
          <a:stretch>
            <a:fillRect/>
          </a:stretch>
        </p:blipFill>
        <p:spPr bwMode="auto">
          <a:xfrm>
            <a:off x="322263" y="765175"/>
            <a:ext cx="9366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16463" y="3789363"/>
            <a:ext cx="4511675" cy="1428750"/>
            <a:chOff x="2971" y="2387"/>
            <a:chExt cx="2842" cy="900"/>
          </a:xfrm>
        </p:grpSpPr>
        <p:grpSp>
          <p:nvGrpSpPr>
            <p:cNvPr id="16435" name="Group 16"/>
            <p:cNvGrpSpPr>
              <a:grpSpLocks/>
            </p:cNvGrpSpPr>
            <p:nvPr/>
          </p:nvGrpSpPr>
          <p:grpSpPr bwMode="auto">
            <a:xfrm>
              <a:off x="2971" y="2387"/>
              <a:ext cx="2842" cy="900"/>
              <a:chOff x="582" y="1578"/>
              <a:chExt cx="2396" cy="1195"/>
            </a:xfrm>
          </p:grpSpPr>
          <p:sp>
            <p:nvSpPr>
              <p:cNvPr id="3" name="Freeform 17"/>
              <p:cNvSpPr>
                <a:spLocks/>
              </p:cNvSpPr>
              <p:nvPr/>
            </p:nvSpPr>
            <p:spPr bwMode="auto">
              <a:xfrm>
                <a:off x="582" y="1736"/>
                <a:ext cx="2396" cy="1037"/>
              </a:xfrm>
              <a:custGeom>
                <a:avLst/>
                <a:gdLst>
                  <a:gd name="T0" fmla="*/ 484 w 2396"/>
                  <a:gd name="T1" fmla="*/ 106 h 1037"/>
                  <a:gd name="T2" fmla="*/ 75 w 2396"/>
                  <a:gd name="T3" fmla="*/ 742 h 1037"/>
                  <a:gd name="T4" fmla="*/ 937 w 2396"/>
                  <a:gd name="T5" fmla="*/ 1014 h 1037"/>
                  <a:gd name="T6" fmla="*/ 2207 w 2396"/>
                  <a:gd name="T7" fmla="*/ 878 h 1037"/>
                  <a:gd name="T8" fmla="*/ 2071 w 2396"/>
                  <a:gd name="T9" fmla="*/ 288 h 1037"/>
                  <a:gd name="T10" fmla="*/ 1980 w 2396"/>
                  <a:gd name="T11" fmla="*/ 106 h 1037"/>
                  <a:gd name="T12" fmla="*/ 438 w 2396"/>
                  <a:gd name="T13" fmla="*/ 106 h 1037"/>
                  <a:gd name="T14" fmla="*/ 484 w 2396"/>
                  <a:gd name="T15" fmla="*/ 106 h 10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96"/>
                  <a:gd name="T25" fmla="*/ 0 h 1037"/>
                  <a:gd name="T26" fmla="*/ 2396 w 2396"/>
                  <a:gd name="T27" fmla="*/ 1037 h 10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96" h="1037">
                    <a:moveTo>
                      <a:pt x="484" y="106"/>
                    </a:moveTo>
                    <a:cubicBezTo>
                      <a:pt x="424" y="212"/>
                      <a:pt x="0" y="591"/>
                      <a:pt x="75" y="742"/>
                    </a:cubicBezTo>
                    <a:cubicBezTo>
                      <a:pt x="150" y="893"/>
                      <a:pt x="582" y="991"/>
                      <a:pt x="937" y="1014"/>
                    </a:cubicBezTo>
                    <a:cubicBezTo>
                      <a:pt x="1292" y="1037"/>
                      <a:pt x="2018" y="999"/>
                      <a:pt x="2207" y="878"/>
                    </a:cubicBezTo>
                    <a:cubicBezTo>
                      <a:pt x="2396" y="757"/>
                      <a:pt x="2109" y="417"/>
                      <a:pt x="2071" y="288"/>
                    </a:cubicBezTo>
                    <a:cubicBezTo>
                      <a:pt x="2033" y="159"/>
                      <a:pt x="2252" y="136"/>
                      <a:pt x="1980" y="106"/>
                    </a:cubicBezTo>
                    <a:cubicBezTo>
                      <a:pt x="1708" y="76"/>
                      <a:pt x="680" y="106"/>
                      <a:pt x="438" y="106"/>
                    </a:cubicBezTo>
                    <a:cubicBezTo>
                      <a:pt x="196" y="106"/>
                      <a:pt x="544" y="0"/>
                      <a:pt x="484" y="106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18"/>
              <p:cNvSpPr>
                <a:spLocks/>
              </p:cNvSpPr>
              <p:nvPr/>
            </p:nvSpPr>
            <p:spPr bwMode="auto">
              <a:xfrm>
                <a:off x="1013" y="1578"/>
                <a:ext cx="106" cy="264"/>
              </a:xfrm>
              <a:custGeom>
                <a:avLst/>
                <a:gdLst>
                  <a:gd name="T0" fmla="*/ 53 w 106"/>
                  <a:gd name="T1" fmla="*/ 264 h 264"/>
                  <a:gd name="T2" fmla="*/ 98 w 106"/>
                  <a:gd name="T3" fmla="*/ 38 h 264"/>
                  <a:gd name="T4" fmla="*/ 7 w 106"/>
                  <a:gd name="T5" fmla="*/ 38 h 264"/>
                  <a:gd name="T6" fmla="*/ 53 w 106"/>
                  <a:gd name="T7" fmla="*/ 2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264"/>
                  <a:gd name="T14" fmla="*/ 106 w 106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264">
                    <a:moveTo>
                      <a:pt x="53" y="264"/>
                    </a:moveTo>
                    <a:cubicBezTo>
                      <a:pt x="68" y="264"/>
                      <a:pt x="106" y="76"/>
                      <a:pt x="98" y="38"/>
                    </a:cubicBezTo>
                    <a:cubicBezTo>
                      <a:pt x="90" y="0"/>
                      <a:pt x="14" y="8"/>
                      <a:pt x="7" y="38"/>
                    </a:cubicBezTo>
                    <a:cubicBezTo>
                      <a:pt x="0" y="68"/>
                      <a:pt x="38" y="264"/>
                      <a:pt x="53" y="264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36" name="Text Box 19"/>
            <p:cNvSpPr txBox="1">
              <a:spLocks noChangeArrowheads="1"/>
            </p:cNvSpPr>
            <p:nvPr/>
          </p:nvSpPr>
          <p:spPr bwMode="auto">
            <a:xfrm>
              <a:off x="4550" y="2659"/>
              <a:ext cx="825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2.000 ñoàng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3560" y="2643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10.000 ñoàng</a:t>
              </a: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4550" y="2940"/>
              <a:ext cx="825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2.000 ñoàng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3571" y="2944"/>
              <a:ext cx="715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500 ñoàng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7950" y="3644900"/>
            <a:ext cx="4511675" cy="1428750"/>
            <a:chOff x="68" y="2296"/>
            <a:chExt cx="2842" cy="900"/>
          </a:xfrm>
        </p:grpSpPr>
        <p:grpSp>
          <p:nvGrpSpPr>
            <p:cNvPr id="16428" name="Group 24"/>
            <p:cNvGrpSpPr>
              <a:grpSpLocks/>
            </p:cNvGrpSpPr>
            <p:nvPr/>
          </p:nvGrpSpPr>
          <p:grpSpPr bwMode="auto">
            <a:xfrm>
              <a:off x="68" y="2296"/>
              <a:ext cx="2842" cy="900"/>
              <a:chOff x="582" y="1578"/>
              <a:chExt cx="2396" cy="1195"/>
            </a:xfrm>
          </p:grpSpPr>
          <p:sp>
            <p:nvSpPr>
              <p:cNvPr id="16433" name="Freeform 25"/>
              <p:cNvSpPr>
                <a:spLocks/>
              </p:cNvSpPr>
              <p:nvPr/>
            </p:nvSpPr>
            <p:spPr bwMode="auto">
              <a:xfrm>
                <a:off x="582" y="1736"/>
                <a:ext cx="2396" cy="1037"/>
              </a:xfrm>
              <a:custGeom>
                <a:avLst/>
                <a:gdLst>
                  <a:gd name="T0" fmla="*/ 484 w 2396"/>
                  <a:gd name="T1" fmla="*/ 106 h 1037"/>
                  <a:gd name="T2" fmla="*/ 75 w 2396"/>
                  <a:gd name="T3" fmla="*/ 742 h 1037"/>
                  <a:gd name="T4" fmla="*/ 937 w 2396"/>
                  <a:gd name="T5" fmla="*/ 1014 h 1037"/>
                  <a:gd name="T6" fmla="*/ 2207 w 2396"/>
                  <a:gd name="T7" fmla="*/ 878 h 1037"/>
                  <a:gd name="T8" fmla="*/ 2071 w 2396"/>
                  <a:gd name="T9" fmla="*/ 288 h 1037"/>
                  <a:gd name="T10" fmla="*/ 1980 w 2396"/>
                  <a:gd name="T11" fmla="*/ 106 h 1037"/>
                  <a:gd name="T12" fmla="*/ 438 w 2396"/>
                  <a:gd name="T13" fmla="*/ 106 h 1037"/>
                  <a:gd name="T14" fmla="*/ 484 w 2396"/>
                  <a:gd name="T15" fmla="*/ 106 h 10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96"/>
                  <a:gd name="T25" fmla="*/ 0 h 1037"/>
                  <a:gd name="T26" fmla="*/ 2396 w 2396"/>
                  <a:gd name="T27" fmla="*/ 1037 h 10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96" h="1037">
                    <a:moveTo>
                      <a:pt x="484" y="106"/>
                    </a:moveTo>
                    <a:cubicBezTo>
                      <a:pt x="424" y="212"/>
                      <a:pt x="0" y="591"/>
                      <a:pt x="75" y="742"/>
                    </a:cubicBezTo>
                    <a:cubicBezTo>
                      <a:pt x="150" y="893"/>
                      <a:pt x="582" y="991"/>
                      <a:pt x="937" y="1014"/>
                    </a:cubicBezTo>
                    <a:cubicBezTo>
                      <a:pt x="1292" y="1037"/>
                      <a:pt x="2018" y="999"/>
                      <a:pt x="2207" y="878"/>
                    </a:cubicBezTo>
                    <a:cubicBezTo>
                      <a:pt x="2396" y="757"/>
                      <a:pt x="2109" y="417"/>
                      <a:pt x="2071" y="288"/>
                    </a:cubicBezTo>
                    <a:cubicBezTo>
                      <a:pt x="2033" y="159"/>
                      <a:pt x="2252" y="136"/>
                      <a:pt x="1980" y="106"/>
                    </a:cubicBezTo>
                    <a:cubicBezTo>
                      <a:pt x="1708" y="76"/>
                      <a:pt x="680" y="106"/>
                      <a:pt x="438" y="106"/>
                    </a:cubicBezTo>
                    <a:cubicBezTo>
                      <a:pt x="196" y="106"/>
                      <a:pt x="544" y="0"/>
                      <a:pt x="484" y="106"/>
                    </a:cubicBezTo>
                    <a:close/>
                  </a:path>
                </a:pathLst>
              </a:custGeom>
              <a:solidFill>
                <a:srgbClr val="9900CC"/>
              </a:soli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26"/>
              <p:cNvSpPr>
                <a:spLocks/>
              </p:cNvSpPr>
              <p:nvPr/>
            </p:nvSpPr>
            <p:spPr bwMode="auto">
              <a:xfrm>
                <a:off x="1013" y="1578"/>
                <a:ext cx="106" cy="264"/>
              </a:xfrm>
              <a:custGeom>
                <a:avLst/>
                <a:gdLst>
                  <a:gd name="T0" fmla="*/ 53 w 106"/>
                  <a:gd name="T1" fmla="*/ 264 h 264"/>
                  <a:gd name="T2" fmla="*/ 98 w 106"/>
                  <a:gd name="T3" fmla="*/ 38 h 264"/>
                  <a:gd name="T4" fmla="*/ 7 w 106"/>
                  <a:gd name="T5" fmla="*/ 38 h 264"/>
                  <a:gd name="T6" fmla="*/ 53 w 106"/>
                  <a:gd name="T7" fmla="*/ 2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264"/>
                  <a:gd name="T14" fmla="*/ 106 w 106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264">
                    <a:moveTo>
                      <a:pt x="53" y="264"/>
                    </a:moveTo>
                    <a:cubicBezTo>
                      <a:pt x="68" y="264"/>
                      <a:pt x="106" y="76"/>
                      <a:pt x="98" y="38"/>
                    </a:cubicBezTo>
                    <a:cubicBezTo>
                      <a:pt x="90" y="0"/>
                      <a:pt x="14" y="8"/>
                      <a:pt x="7" y="38"/>
                    </a:cubicBezTo>
                    <a:cubicBezTo>
                      <a:pt x="0" y="68"/>
                      <a:pt x="38" y="264"/>
                      <a:pt x="53" y="264"/>
                    </a:cubicBezTo>
                    <a:close/>
                  </a:path>
                </a:pathLst>
              </a:custGeom>
              <a:solidFill>
                <a:srgbClr val="9900CC"/>
              </a:soli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29" name="Text Box 27"/>
            <p:cNvSpPr txBox="1">
              <a:spLocks noChangeArrowheads="1"/>
            </p:cNvSpPr>
            <p:nvPr/>
          </p:nvSpPr>
          <p:spPr bwMode="auto">
            <a:xfrm>
              <a:off x="1519" y="2849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10.000 ñoàng</a:t>
              </a:r>
            </a:p>
          </p:txBody>
        </p:sp>
        <p:sp>
          <p:nvSpPr>
            <p:cNvPr id="16430" name="Text Box 28"/>
            <p:cNvSpPr txBox="1">
              <a:spLocks noChangeArrowheads="1"/>
            </p:cNvSpPr>
            <p:nvPr/>
          </p:nvSpPr>
          <p:spPr bwMode="auto">
            <a:xfrm>
              <a:off x="521" y="2840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10.000 ñoàng</a:t>
              </a:r>
            </a:p>
          </p:txBody>
        </p:sp>
        <p:sp>
          <p:nvSpPr>
            <p:cNvPr id="16431" name="Text Box 29"/>
            <p:cNvSpPr txBox="1">
              <a:spLocks noChangeArrowheads="1"/>
            </p:cNvSpPr>
            <p:nvPr/>
          </p:nvSpPr>
          <p:spPr bwMode="auto">
            <a:xfrm>
              <a:off x="1565" y="2552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50.000 ñoàng</a:t>
              </a:r>
            </a:p>
          </p:txBody>
        </p:sp>
        <p:sp>
          <p:nvSpPr>
            <p:cNvPr id="16432" name="Text Box 30"/>
            <p:cNvSpPr txBox="1">
              <a:spLocks noChangeArrowheads="1"/>
            </p:cNvSpPr>
            <p:nvPr/>
          </p:nvSpPr>
          <p:spPr bwMode="auto">
            <a:xfrm>
              <a:off x="621" y="2568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20.000 ñoàng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07950" y="2144713"/>
            <a:ext cx="9047163" cy="1428750"/>
            <a:chOff x="68" y="1351"/>
            <a:chExt cx="5699" cy="900"/>
          </a:xfrm>
        </p:grpSpPr>
        <p:grpSp>
          <p:nvGrpSpPr>
            <p:cNvPr id="16414" name="Group 32"/>
            <p:cNvGrpSpPr>
              <a:grpSpLocks/>
            </p:cNvGrpSpPr>
            <p:nvPr/>
          </p:nvGrpSpPr>
          <p:grpSpPr bwMode="auto">
            <a:xfrm>
              <a:off x="2925" y="1351"/>
              <a:ext cx="2842" cy="900"/>
              <a:chOff x="582" y="1578"/>
              <a:chExt cx="2396" cy="1195"/>
            </a:xfrm>
          </p:grpSpPr>
          <p:sp>
            <p:nvSpPr>
              <p:cNvPr id="16426" name="Freeform 33"/>
              <p:cNvSpPr>
                <a:spLocks/>
              </p:cNvSpPr>
              <p:nvPr/>
            </p:nvSpPr>
            <p:spPr bwMode="auto">
              <a:xfrm>
                <a:off x="582" y="1736"/>
                <a:ext cx="2396" cy="1037"/>
              </a:xfrm>
              <a:custGeom>
                <a:avLst/>
                <a:gdLst>
                  <a:gd name="T0" fmla="*/ 484 w 2396"/>
                  <a:gd name="T1" fmla="*/ 106 h 1037"/>
                  <a:gd name="T2" fmla="*/ 75 w 2396"/>
                  <a:gd name="T3" fmla="*/ 742 h 1037"/>
                  <a:gd name="T4" fmla="*/ 937 w 2396"/>
                  <a:gd name="T5" fmla="*/ 1014 h 1037"/>
                  <a:gd name="T6" fmla="*/ 2207 w 2396"/>
                  <a:gd name="T7" fmla="*/ 878 h 1037"/>
                  <a:gd name="T8" fmla="*/ 2071 w 2396"/>
                  <a:gd name="T9" fmla="*/ 288 h 1037"/>
                  <a:gd name="T10" fmla="*/ 1980 w 2396"/>
                  <a:gd name="T11" fmla="*/ 106 h 1037"/>
                  <a:gd name="T12" fmla="*/ 438 w 2396"/>
                  <a:gd name="T13" fmla="*/ 106 h 1037"/>
                  <a:gd name="T14" fmla="*/ 484 w 2396"/>
                  <a:gd name="T15" fmla="*/ 106 h 10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96"/>
                  <a:gd name="T25" fmla="*/ 0 h 1037"/>
                  <a:gd name="T26" fmla="*/ 2396 w 2396"/>
                  <a:gd name="T27" fmla="*/ 1037 h 10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96" h="1037">
                    <a:moveTo>
                      <a:pt x="484" y="106"/>
                    </a:moveTo>
                    <a:cubicBezTo>
                      <a:pt x="424" y="212"/>
                      <a:pt x="0" y="591"/>
                      <a:pt x="75" y="742"/>
                    </a:cubicBezTo>
                    <a:cubicBezTo>
                      <a:pt x="150" y="893"/>
                      <a:pt x="582" y="991"/>
                      <a:pt x="937" y="1014"/>
                    </a:cubicBezTo>
                    <a:cubicBezTo>
                      <a:pt x="1292" y="1037"/>
                      <a:pt x="2018" y="999"/>
                      <a:pt x="2207" y="878"/>
                    </a:cubicBezTo>
                    <a:cubicBezTo>
                      <a:pt x="2396" y="757"/>
                      <a:pt x="2109" y="417"/>
                      <a:pt x="2071" y="288"/>
                    </a:cubicBezTo>
                    <a:cubicBezTo>
                      <a:pt x="2033" y="159"/>
                      <a:pt x="2252" y="136"/>
                      <a:pt x="1980" y="106"/>
                    </a:cubicBezTo>
                    <a:cubicBezTo>
                      <a:pt x="1708" y="76"/>
                      <a:pt x="680" y="106"/>
                      <a:pt x="438" y="106"/>
                    </a:cubicBezTo>
                    <a:cubicBezTo>
                      <a:pt x="196" y="106"/>
                      <a:pt x="544" y="0"/>
                      <a:pt x="484" y="106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34"/>
              <p:cNvSpPr>
                <a:spLocks/>
              </p:cNvSpPr>
              <p:nvPr/>
            </p:nvSpPr>
            <p:spPr bwMode="auto">
              <a:xfrm>
                <a:off x="1013" y="1578"/>
                <a:ext cx="106" cy="264"/>
              </a:xfrm>
              <a:custGeom>
                <a:avLst/>
                <a:gdLst>
                  <a:gd name="T0" fmla="*/ 53 w 106"/>
                  <a:gd name="T1" fmla="*/ 264 h 264"/>
                  <a:gd name="T2" fmla="*/ 98 w 106"/>
                  <a:gd name="T3" fmla="*/ 38 h 264"/>
                  <a:gd name="T4" fmla="*/ 7 w 106"/>
                  <a:gd name="T5" fmla="*/ 38 h 264"/>
                  <a:gd name="T6" fmla="*/ 53 w 106"/>
                  <a:gd name="T7" fmla="*/ 2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264"/>
                  <a:gd name="T14" fmla="*/ 106 w 106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264">
                    <a:moveTo>
                      <a:pt x="53" y="264"/>
                    </a:moveTo>
                    <a:cubicBezTo>
                      <a:pt x="68" y="264"/>
                      <a:pt x="106" y="76"/>
                      <a:pt x="98" y="38"/>
                    </a:cubicBezTo>
                    <a:cubicBezTo>
                      <a:pt x="90" y="0"/>
                      <a:pt x="14" y="8"/>
                      <a:pt x="7" y="38"/>
                    </a:cubicBezTo>
                    <a:cubicBezTo>
                      <a:pt x="0" y="68"/>
                      <a:pt x="38" y="264"/>
                      <a:pt x="53" y="264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5" name="Text Box 35"/>
            <p:cNvSpPr txBox="1">
              <a:spLocks noChangeArrowheads="1"/>
            </p:cNvSpPr>
            <p:nvPr/>
          </p:nvSpPr>
          <p:spPr bwMode="auto">
            <a:xfrm>
              <a:off x="4468" y="1600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20.000 ñoàng</a:t>
              </a:r>
            </a:p>
          </p:txBody>
        </p:sp>
        <p:sp>
          <p:nvSpPr>
            <p:cNvPr id="16416" name="Text Box 36"/>
            <p:cNvSpPr txBox="1">
              <a:spLocks noChangeArrowheads="1"/>
            </p:cNvSpPr>
            <p:nvPr/>
          </p:nvSpPr>
          <p:spPr bwMode="auto">
            <a:xfrm>
              <a:off x="3424" y="1917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50.000 ñoàng</a:t>
              </a:r>
            </a:p>
          </p:txBody>
        </p:sp>
        <p:sp>
          <p:nvSpPr>
            <p:cNvPr id="16417" name="Text Box 37"/>
            <p:cNvSpPr txBox="1">
              <a:spLocks noChangeArrowheads="1"/>
            </p:cNvSpPr>
            <p:nvPr/>
          </p:nvSpPr>
          <p:spPr bwMode="auto">
            <a:xfrm>
              <a:off x="4468" y="1917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10.000 ñoàng</a:t>
              </a:r>
            </a:p>
          </p:txBody>
        </p:sp>
        <p:sp>
          <p:nvSpPr>
            <p:cNvPr id="16418" name="Text Box 38"/>
            <p:cNvSpPr txBox="1">
              <a:spLocks noChangeArrowheads="1"/>
            </p:cNvSpPr>
            <p:nvPr/>
          </p:nvSpPr>
          <p:spPr bwMode="auto">
            <a:xfrm>
              <a:off x="3479" y="1600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10.000 ñoàng</a:t>
              </a:r>
            </a:p>
          </p:txBody>
        </p:sp>
        <p:grpSp>
          <p:nvGrpSpPr>
            <p:cNvPr id="16419" name="Group 39"/>
            <p:cNvGrpSpPr>
              <a:grpSpLocks/>
            </p:cNvGrpSpPr>
            <p:nvPr/>
          </p:nvGrpSpPr>
          <p:grpSpPr bwMode="auto">
            <a:xfrm>
              <a:off x="68" y="1351"/>
              <a:ext cx="2842" cy="900"/>
              <a:chOff x="68" y="1351"/>
              <a:chExt cx="2842" cy="900"/>
            </a:xfrm>
          </p:grpSpPr>
          <p:grpSp>
            <p:nvGrpSpPr>
              <p:cNvPr id="16420" name="Group 40"/>
              <p:cNvGrpSpPr>
                <a:grpSpLocks/>
              </p:cNvGrpSpPr>
              <p:nvPr/>
            </p:nvGrpSpPr>
            <p:grpSpPr bwMode="auto">
              <a:xfrm>
                <a:off x="68" y="1351"/>
                <a:ext cx="2842" cy="900"/>
                <a:chOff x="582" y="1578"/>
                <a:chExt cx="2396" cy="1195"/>
              </a:xfrm>
            </p:grpSpPr>
            <p:sp>
              <p:nvSpPr>
                <p:cNvPr id="16424" name="Freeform 41"/>
                <p:cNvSpPr>
                  <a:spLocks/>
                </p:cNvSpPr>
                <p:nvPr/>
              </p:nvSpPr>
              <p:spPr bwMode="auto">
                <a:xfrm>
                  <a:off x="582" y="1736"/>
                  <a:ext cx="2396" cy="1037"/>
                </a:xfrm>
                <a:custGeom>
                  <a:avLst/>
                  <a:gdLst>
                    <a:gd name="T0" fmla="*/ 484 w 2396"/>
                    <a:gd name="T1" fmla="*/ 106 h 1037"/>
                    <a:gd name="T2" fmla="*/ 75 w 2396"/>
                    <a:gd name="T3" fmla="*/ 742 h 1037"/>
                    <a:gd name="T4" fmla="*/ 937 w 2396"/>
                    <a:gd name="T5" fmla="*/ 1014 h 1037"/>
                    <a:gd name="T6" fmla="*/ 2207 w 2396"/>
                    <a:gd name="T7" fmla="*/ 878 h 1037"/>
                    <a:gd name="T8" fmla="*/ 2071 w 2396"/>
                    <a:gd name="T9" fmla="*/ 288 h 1037"/>
                    <a:gd name="T10" fmla="*/ 1980 w 2396"/>
                    <a:gd name="T11" fmla="*/ 106 h 1037"/>
                    <a:gd name="T12" fmla="*/ 438 w 2396"/>
                    <a:gd name="T13" fmla="*/ 106 h 1037"/>
                    <a:gd name="T14" fmla="*/ 484 w 2396"/>
                    <a:gd name="T15" fmla="*/ 106 h 10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96"/>
                    <a:gd name="T25" fmla="*/ 0 h 1037"/>
                    <a:gd name="T26" fmla="*/ 2396 w 2396"/>
                    <a:gd name="T27" fmla="*/ 1037 h 10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96" h="1037">
                      <a:moveTo>
                        <a:pt x="484" y="106"/>
                      </a:moveTo>
                      <a:cubicBezTo>
                        <a:pt x="424" y="212"/>
                        <a:pt x="0" y="591"/>
                        <a:pt x="75" y="742"/>
                      </a:cubicBezTo>
                      <a:cubicBezTo>
                        <a:pt x="150" y="893"/>
                        <a:pt x="582" y="991"/>
                        <a:pt x="937" y="1014"/>
                      </a:cubicBezTo>
                      <a:cubicBezTo>
                        <a:pt x="1292" y="1037"/>
                        <a:pt x="2018" y="999"/>
                        <a:pt x="2207" y="878"/>
                      </a:cubicBezTo>
                      <a:cubicBezTo>
                        <a:pt x="2396" y="757"/>
                        <a:pt x="2109" y="417"/>
                        <a:pt x="2071" y="288"/>
                      </a:cubicBezTo>
                      <a:cubicBezTo>
                        <a:pt x="2033" y="159"/>
                        <a:pt x="2252" y="136"/>
                        <a:pt x="1980" y="106"/>
                      </a:cubicBezTo>
                      <a:cubicBezTo>
                        <a:pt x="1708" y="76"/>
                        <a:pt x="680" y="106"/>
                        <a:pt x="438" y="106"/>
                      </a:cubicBezTo>
                      <a:cubicBezTo>
                        <a:pt x="196" y="106"/>
                        <a:pt x="544" y="0"/>
                        <a:pt x="484" y="10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5" name="Freeform 42"/>
                <p:cNvSpPr>
                  <a:spLocks/>
                </p:cNvSpPr>
                <p:nvPr/>
              </p:nvSpPr>
              <p:spPr bwMode="auto">
                <a:xfrm>
                  <a:off x="1013" y="1578"/>
                  <a:ext cx="106" cy="264"/>
                </a:xfrm>
                <a:custGeom>
                  <a:avLst/>
                  <a:gdLst>
                    <a:gd name="T0" fmla="*/ 53 w 106"/>
                    <a:gd name="T1" fmla="*/ 264 h 264"/>
                    <a:gd name="T2" fmla="*/ 98 w 106"/>
                    <a:gd name="T3" fmla="*/ 38 h 264"/>
                    <a:gd name="T4" fmla="*/ 7 w 106"/>
                    <a:gd name="T5" fmla="*/ 38 h 264"/>
                    <a:gd name="T6" fmla="*/ 53 w 106"/>
                    <a:gd name="T7" fmla="*/ 264 h 2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6"/>
                    <a:gd name="T13" fmla="*/ 0 h 264"/>
                    <a:gd name="T14" fmla="*/ 106 w 106"/>
                    <a:gd name="T15" fmla="*/ 264 h 2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6" h="264">
                      <a:moveTo>
                        <a:pt x="53" y="264"/>
                      </a:moveTo>
                      <a:cubicBezTo>
                        <a:pt x="68" y="264"/>
                        <a:pt x="106" y="76"/>
                        <a:pt x="98" y="38"/>
                      </a:cubicBezTo>
                      <a:cubicBezTo>
                        <a:pt x="90" y="0"/>
                        <a:pt x="14" y="8"/>
                        <a:pt x="7" y="38"/>
                      </a:cubicBezTo>
                      <a:cubicBezTo>
                        <a:pt x="0" y="68"/>
                        <a:pt x="38" y="264"/>
                        <a:pt x="53" y="264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21" name="Text Box 43"/>
              <p:cNvSpPr txBox="1">
                <a:spLocks noChangeArrowheads="1"/>
              </p:cNvSpPr>
              <p:nvPr/>
            </p:nvSpPr>
            <p:spPr bwMode="auto">
              <a:xfrm>
                <a:off x="521" y="1715"/>
                <a:ext cx="898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10.000 ñoàng</a:t>
                </a:r>
              </a:p>
            </p:txBody>
          </p:sp>
          <p:sp>
            <p:nvSpPr>
              <p:cNvPr id="16422" name="Text Box 44"/>
              <p:cNvSpPr txBox="1">
                <a:spLocks noChangeArrowheads="1"/>
              </p:cNvSpPr>
              <p:nvPr/>
            </p:nvSpPr>
            <p:spPr bwMode="auto">
              <a:xfrm>
                <a:off x="1519" y="1706"/>
                <a:ext cx="898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20.000 ñoàng</a:t>
                </a:r>
              </a:p>
            </p:txBody>
          </p:sp>
          <p:sp>
            <p:nvSpPr>
              <p:cNvPr id="16423" name="Text Box 45"/>
              <p:cNvSpPr txBox="1">
                <a:spLocks noChangeArrowheads="1"/>
              </p:cNvSpPr>
              <p:nvPr/>
            </p:nvSpPr>
            <p:spPr bwMode="auto">
              <a:xfrm>
                <a:off x="1029" y="1987"/>
                <a:ext cx="898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20.000 ñoàng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2124075" y="5095875"/>
            <a:ext cx="4511675" cy="1428750"/>
            <a:chOff x="1338" y="3210"/>
            <a:chExt cx="2842" cy="900"/>
          </a:xfrm>
        </p:grpSpPr>
        <p:grpSp>
          <p:nvGrpSpPr>
            <p:cNvPr id="16408" name="Group 47"/>
            <p:cNvGrpSpPr>
              <a:grpSpLocks/>
            </p:cNvGrpSpPr>
            <p:nvPr/>
          </p:nvGrpSpPr>
          <p:grpSpPr bwMode="auto">
            <a:xfrm>
              <a:off x="1338" y="3210"/>
              <a:ext cx="2842" cy="900"/>
              <a:chOff x="582" y="1578"/>
              <a:chExt cx="2396" cy="1195"/>
            </a:xfrm>
          </p:grpSpPr>
          <p:sp>
            <p:nvSpPr>
              <p:cNvPr id="16412" name="Freeform 48"/>
              <p:cNvSpPr>
                <a:spLocks/>
              </p:cNvSpPr>
              <p:nvPr/>
            </p:nvSpPr>
            <p:spPr bwMode="auto">
              <a:xfrm>
                <a:off x="582" y="1736"/>
                <a:ext cx="2396" cy="1037"/>
              </a:xfrm>
              <a:custGeom>
                <a:avLst/>
                <a:gdLst>
                  <a:gd name="T0" fmla="*/ 484 w 2396"/>
                  <a:gd name="T1" fmla="*/ 106 h 1037"/>
                  <a:gd name="T2" fmla="*/ 75 w 2396"/>
                  <a:gd name="T3" fmla="*/ 742 h 1037"/>
                  <a:gd name="T4" fmla="*/ 937 w 2396"/>
                  <a:gd name="T5" fmla="*/ 1014 h 1037"/>
                  <a:gd name="T6" fmla="*/ 2207 w 2396"/>
                  <a:gd name="T7" fmla="*/ 878 h 1037"/>
                  <a:gd name="T8" fmla="*/ 2071 w 2396"/>
                  <a:gd name="T9" fmla="*/ 288 h 1037"/>
                  <a:gd name="T10" fmla="*/ 1980 w 2396"/>
                  <a:gd name="T11" fmla="*/ 106 h 1037"/>
                  <a:gd name="T12" fmla="*/ 438 w 2396"/>
                  <a:gd name="T13" fmla="*/ 106 h 1037"/>
                  <a:gd name="T14" fmla="*/ 484 w 2396"/>
                  <a:gd name="T15" fmla="*/ 106 h 10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96"/>
                  <a:gd name="T25" fmla="*/ 0 h 1037"/>
                  <a:gd name="T26" fmla="*/ 2396 w 2396"/>
                  <a:gd name="T27" fmla="*/ 1037 h 10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96" h="1037">
                    <a:moveTo>
                      <a:pt x="484" y="106"/>
                    </a:moveTo>
                    <a:cubicBezTo>
                      <a:pt x="424" y="212"/>
                      <a:pt x="0" y="591"/>
                      <a:pt x="75" y="742"/>
                    </a:cubicBezTo>
                    <a:cubicBezTo>
                      <a:pt x="150" y="893"/>
                      <a:pt x="582" y="991"/>
                      <a:pt x="937" y="1014"/>
                    </a:cubicBezTo>
                    <a:cubicBezTo>
                      <a:pt x="1292" y="1037"/>
                      <a:pt x="2018" y="999"/>
                      <a:pt x="2207" y="878"/>
                    </a:cubicBezTo>
                    <a:cubicBezTo>
                      <a:pt x="2396" y="757"/>
                      <a:pt x="2109" y="417"/>
                      <a:pt x="2071" y="288"/>
                    </a:cubicBezTo>
                    <a:cubicBezTo>
                      <a:pt x="2033" y="159"/>
                      <a:pt x="2252" y="136"/>
                      <a:pt x="1980" y="106"/>
                    </a:cubicBezTo>
                    <a:cubicBezTo>
                      <a:pt x="1708" y="76"/>
                      <a:pt x="680" y="106"/>
                      <a:pt x="438" y="106"/>
                    </a:cubicBezTo>
                    <a:cubicBezTo>
                      <a:pt x="196" y="106"/>
                      <a:pt x="544" y="0"/>
                      <a:pt x="484" y="106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49"/>
              <p:cNvSpPr>
                <a:spLocks/>
              </p:cNvSpPr>
              <p:nvPr/>
            </p:nvSpPr>
            <p:spPr bwMode="auto">
              <a:xfrm>
                <a:off x="1013" y="1578"/>
                <a:ext cx="106" cy="264"/>
              </a:xfrm>
              <a:custGeom>
                <a:avLst/>
                <a:gdLst>
                  <a:gd name="T0" fmla="*/ 53 w 106"/>
                  <a:gd name="T1" fmla="*/ 264 h 264"/>
                  <a:gd name="T2" fmla="*/ 98 w 106"/>
                  <a:gd name="T3" fmla="*/ 38 h 264"/>
                  <a:gd name="T4" fmla="*/ 7 w 106"/>
                  <a:gd name="T5" fmla="*/ 38 h 264"/>
                  <a:gd name="T6" fmla="*/ 53 w 106"/>
                  <a:gd name="T7" fmla="*/ 2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264"/>
                  <a:gd name="T14" fmla="*/ 106 w 106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264">
                    <a:moveTo>
                      <a:pt x="53" y="264"/>
                    </a:moveTo>
                    <a:cubicBezTo>
                      <a:pt x="68" y="264"/>
                      <a:pt x="106" y="76"/>
                      <a:pt x="98" y="38"/>
                    </a:cubicBezTo>
                    <a:cubicBezTo>
                      <a:pt x="90" y="0"/>
                      <a:pt x="14" y="8"/>
                      <a:pt x="7" y="38"/>
                    </a:cubicBezTo>
                    <a:cubicBezTo>
                      <a:pt x="0" y="68"/>
                      <a:pt x="38" y="264"/>
                      <a:pt x="53" y="264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9" name="Text Box 50"/>
            <p:cNvSpPr txBox="1">
              <a:spLocks noChangeArrowheads="1"/>
            </p:cNvSpPr>
            <p:nvPr/>
          </p:nvSpPr>
          <p:spPr bwMode="auto">
            <a:xfrm>
              <a:off x="2981" y="3504"/>
              <a:ext cx="715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500 ñoàng</a:t>
              </a:r>
            </a:p>
          </p:txBody>
        </p:sp>
        <p:sp>
          <p:nvSpPr>
            <p:cNvPr id="16410" name="Text Box 51"/>
            <p:cNvSpPr txBox="1">
              <a:spLocks noChangeArrowheads="1"/>
            </p:cNvSpPr>
            <p:nvPr/>
          </p:nvSpPr>
          <p:spPr bwMode="auto">
            <a:xfrm>
              <a:off x="1927" y="3521"/>
              <a:ext cx="89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50.000 ñoàng</a:t>
              </a:r>
            </a:p>
          </p:txBody>
        </p:sp>
        <p:sp>
          <p:nvSpPr>
            <p:cNvPr id="16411" name="Text Box 52"/>
            <p:cNvSpPr txBox="1">
              <a:spLocks noChangeArrowheads="1"/>
            </p:cNvSpPr>
            <p:nvPr/>
          </p:nvSpPr>
          <p:spPr bwMode="auto">
            <a:xfrm>
              <a:off x="2483" y="3802"/>
              <a:ext cx="715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200 ñoàng</a:t>
              </a:r>
            </a:p>
          </p:txBody>
        </p:sp>
      </p:grp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4787900" y="2262188"/>
            <a:ext cx="560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266700" y="2189163"/>
            <a:ext cx="560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250825" y="3702050"/>
            <a:ext cx="550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4859338" y="3846513"/>
            <a:ext cx="560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d)</a:t>
            </a: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2268538" y="5141913"/>
            <a:ext cx="550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e)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437" grpId="0"/>
      <p:bldP spid="16438" grpId="0"/>
      <p:bldP spid="16439" grpId="0"/>
      <p:bldP spid="16440" grpId="0"/>
      <p:bldP spid="164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-252413" y="179388"/>
            <a:ext cx="946785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Thöù tö  , ngaøy 4  thaùng 4 naêm 2013</a:t>
            </a:r>
          </a:p>
          <a:p>
            <a:pPr algn="ctr"/>
            <a:r>
              <a:rPr lang="en-US" sz="28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7412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8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625725" y="1052513"/>
            <a:ext cx="36020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100">
                <a:solidFill>
                  <a:srgbClr val="FF3300"/>
                </a:solidFill>
              </a:rPr>
              <a:t>Tieàn Vieät Nam.</a:t>
            </a:r>
            <a:endParaRPr lang="en-US" sz="3100" u="sng">
              <a:solidFill>
                <a:srgbClr val="FF33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8313" y="1916113"/>
            <a:ext cx="81534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</a:rPr>
              <a:t>2.  Meï mua cho Lan moät chieác caëp saùch giaù </a:t>
            </a:r>
          </a:p>
          <a:p>
            <a:r>
              <a:rPr lang="en-US" sz="2800">
                <a:solidFill>
                  <a:srgbClr val="000099"/>
                </a:solidFill>
              </a:rPr>
              <a:t>15.000 ñoàng vaø moät boä quaàn aùo muøa heø giaù</a:t>
            </a:r>
          </a:p>
          <a:p>
            <a:r>
              <a:rPr lang="en-US" sz="2800">
                <a:solidFill>
                  <a:srgbClr val="000099"/>
                </a:solidFill>
              </a:rPr>
              <a:t>25.000  ñoàng .  Meï  ñöa coâ baùn haøng  50.000 </a:t>
            </a:r>
          </a:p>
          <a:p>
            <a:r>
              <a:rPr lang="en-US" sz="2800">
                <a:solidFill>
                  <a:srgbClr val="000099"/>
                </a:solidFill>
              </a:rPr>
              <a:t>ñoàng . Hoûi coâ  baùn haøng phaûi traû</a:t>
            </a:r>
            <a:r>
              <a:rPr lang="en-US">
                <a:solidFill>
                  <a:srgbClr val="000099"/>
                </a:solidFill>
              </a:rPr>
              <a:t>  </a:t>
            </a:r>
            <a:r>
              <a:rPr lang="en-US" sz="2800">
                <a:solidFill>
                  <a:srgbClr val="000099"/>
                </a:solidFill>
              </a:rPr>
              <a:t>laïi meï bao</a:t>
            </a:r>
          </a:p>
          <a:p>
            <a:r>
              <a:rPr lang="en-US" sz="2800">
                <a:solidFill>
                  <a:srgbClr val="000099"/>
                </a:solidFill>
              </a:rPr>
              <a:t>nhieâu tieàn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sz="280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084888" y="2420938"/>
            <a:ext cx="15827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140200" y="2852738"/>
            <a:ext cx="20875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539750" y="3213100"/>
            <a:ext cx="237648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3995738" y="3213100"/>
            <a:ext cx="4392612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611188" y="2781300"/>
            <a:ext cx="216058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39750" y="3716338"/>
            <a:ext cx="863600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5003800" y="3716338"/>
            <a:ext cx="338455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468313" y="4149725"/>
            <a:ext cx="1871662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95288" y="981075"/>
            <a:ext cx="45402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-252413" y="179388"/>
            <a:ext cx="946785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28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8436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2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625725" y="1052513"/>
            <a:ext cx="36020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100">
                <a:solidFill>
                  <a:srgbClr val="FF3300"/>
                </a:solidFill>
              </a:rPr>
              <a:t>Tieàn Vieät Nam.</a:t>
            </a:r>
            <a:endParaRPr lang="en-US" sz="3100" u="sng">
              <a:solidFill>
                <a:srgbClr val="FF3300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84200" y="1773238"/>
            <a:ext cx="7700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</a:rPr>
              <a:t>3. Moãi cuoán vôû giaù 1200 ñoàng . Vieát soá tieàn</a:t>
            </a:r>
          </a:p>
          <a:p>
            <a:r>
              <a:rPr lang="en-US" sz="2800">
                <a:solidFill>
                  <a:srgbClr val="000099"/>
                </a:solidFill>
              </a:rPr>
              <a:t> thích hôïp vaøo oâ troáng trong baûng :  </a:t>
            </a:r>
          </a:p>
        </p:txBody>
      </p:sp>
      <p:graphicFrame>
        <p:nvGraphicFramePr>
          <p:cNvPr id="18446" name="Group 14"/>
          <p:cNvGraphicFramePr>
            <a:graphicFrameLocks noGrp="1"/>
          </p:cNvGraphicFramePr>
          <p:nvPr/>
        </p:nvGraphicFramePr>
        <p:xfrm>
          <a:off x="539750" y="2997200"/>
          <a:ext cx="8208963" cy="1600200"/>
        </p:xfrm>
        <a:graphic>
          <a:graphicData uri="http://schemas.openxmlformats.org/drawingml/2006/table">
            <a:tbl>
              <a:tblPr/>
              <a:tblGrid>
                <a:gridCol w="1641475"/>
                <a:gridCol w="1641475"/>
                <a:gridCol w="1643063"/>
                <a:gridCol w="1641475"/>
                <a:gridCol w="1641475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539750" y="3213100"/>
            <a:ext cx="160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Soá cuoán vôû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2238375" y="4040188"/>
            <a:ext cx="150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</a:rPr>
              <a:t>1200 ñoàng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2446338" y="3213100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66"/>
                </a:solidFill>
              </a:rPr>
              <a:t>1 cuoán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611188" y="4005263"/>
            <a:ext cx="146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Thaønh tieàn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5757863" y="3248025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66"/>
                </a:solidFill>
              </a:rPr>
              <a:t>3 cuoán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4102100" y="32131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66"/>
                </a:solidFill>
              </a:rPr>
              <a:t>2 cuoán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7413625" y="32131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66"/>
                </a:solidFill>
              </a:rPr>
              <a:t>4 cuoán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3881438" y="4040188"/>
            <a:ext cx="150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2400 ñoàng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5556250" y="4040188"/>
            <a:ext cx="150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3600 ñoàng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7212013" y="4040188"/>
            <a:ext cx="150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4800 ñoàng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395288" y="981075"/>
            <a:ext cx="45402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73" grpId="0"/>
      <p:bldP spid="18474" grpId="0"/>
      <p:bldP spid="184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-252413" y="179388"/>
            <a:ext cx="946785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28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9460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6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625725" y="1052513"/>
            <a:ext cx="36020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100">
                <a:solidFill>
                  <a:srgbClr val="FF3300"/>
                </a:solidFill>
              </a:rPr>
              <a:t>Tieàn Vieät Nam.</a:t>
            </a:r>
            <a:endParaRPr lang="en-US" sz="3100" u="sng">
              <a:solidFill>
                <a:srgbClr val="FF3300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84200" y="1773238"/>
            <a:ext cx="839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</a:rPr>
              <a:t>4. Vieát soá thích hôïp vaøo oâ troáng ( theo maãu ) : 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28650" y="3629025"/>
            <a:ext cx="199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Toång soá tieàn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308350" y="3111500"/>
            <a:ext cx="3711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Soá caùc tôø giaáy baïc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39750" y="4797425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80.000 ñoàng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627313" y="3989388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800080"/>
                </a:solidFill>
              </a:rPr>
              <a:t>10.000 ñoàng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643438" y="3989388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800080"/>
                </a:solidFill>
              </a:rPr>
              <a:t>20.000 ñoàng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659563" y="3989388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800080"/>
                </a:solidFill>
              </a:rPr>
              <a:t>50.000 ñoàng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611188" y="2852738"/>
            <a:ext cx="8137525" cy="3170237"/>
            <a:chOff x="385" y="1797"/>
            <a:chExt cx="5126" cy="1997"/>
          </a:xfrm>
        </p:grpSpPr>
        <p:sp>
          <p:nvSpPr>
            <p:cNvPr id="19483" name="Line 21"/>
            <p:cNvSpPr>
              <a:spLocks noChangeShapeType="1"/>
            </p:cNvSpPr>
            <p:nvPr/>
          </p:nvSpPr>
          <p:spPr bwMode="auto">
            <a:xfrm>
              <a:off x="385" y="1797"/>
              <a:ext cx="512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2"/>
            <p:cNvSpPr>
              <a:spLocks noChangeShapeType="1"/>
            </p:cNvSpPr>
            <p:nvPr/>
          </p:nvSpPr>
          <p:spPr bwMode="auto">
            <a:xfrm flipV="1">
              <a:off x="385" y="3793"/>
              <a:ext cx="512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5" name="Group 23"/>
            <p:cNvGrpSpPr>
              <a:grpSpLocks/>
            </p:cNvGrpSpPr>
            <p:nvPr/>
          </p:nvGrpSpPr>
          <p:grpSpPr bwMode="auto">
            <a:xfrm>
              <a:off x="385" y="1797"/>
              <a:ext cx="5126" cy="1997"/>
              <a:chOff x="385" y="1797"/>
              <a:chExt cx="5126" cy="1997"/>
            </a:xfrm>
          </p:grpSpPr>
          <p:sp>
            <p:nvSpPr>
              <p:cNvPr id="19486" name="Line 24"/>
              <p:cNvSpPr>
                <a:spLocks noChangeShapeType="1"/>
              </p:cNvSpPr>
              <p:nvPr/>
            </p:nvSpPr>
            <p:spPr bwMode="auto">
              <a:xfrm>
                <a:off x="385" y="1797"/>
                <a:ext cx="0" cy="1951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Line 25"/>
              <p:cNvSpPr>
                <a:spLocks noChangeShapeType="1"/>
              </p:cNvSpPr>
              <p:nvPr/>
            </p:nvSpPr>
            <p:spPr bwMode="auto">
              <a:xfrm flipV="1">
                <a:off x="385" y="2976"/>
                <a:ext cx="5126" cy="1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Line 26"/>
              <p:cNvSpPr>
                <a:spLocks noChangeShapeType="1"/>
              </p:cNvSpPr>
              <p:nvPr/>
            </p:nvSpPr>
            <p:spPr bwMode="auto">
              <a:xfrm>
                <a:off x="1610" y="1797"/>
                <a:ext cx="0" cy="1997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Line 27"/>
              <p:cNvSpPr>
                <a:spLocks noChangeShapeType="1"/>
              </p:cNvSpPr>
              <p:nvPr/>
            </p:nvSpPr>
            <p:spPr bwMode="auto">
              <a:xfrm>
                <a:off x="1610" y="2387"/>
                <a:ext cx="3901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Line 28"/>
              <p:cNvSpPr>
                <a:spLocks noChangeShapeType="1"/>
              </p:cNvSpPr>
              <p:nvPr/>
            </p:nvSpPr>
            <p:spPr bwMode="auto">
              <a:xfrm>
                <a:off x="5511" y="1797"/>
                <a:ext cx="0" cy="19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Line 29"/>
              <p:cNvSpPr>
                <a:spLocks noChangeShapeType="1"/>
              </p:cNvSpPr>
              <p:nvPr/>
            </p:nvSpPr>
            <p:spPr bwMode="auto">
              <a:xfrm>
                <a:off x="385" y="3385"/>
                <a:ext cx="5126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Line 30"/>
              <p:cNvSpPr>
                <a:spLocks noChangeShapeType="1"/>
              </p:cNvSpPr>
              <p:nvPr/>
            </p:nvSpPr>
            <p:spPr bwMode="auto">
              <a:xfrm>
                <a:off x="2925" y="2387"/>
                <a:ext cx="0" cy="140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31"/>
              <p:cNvSpPr>
                <a:spLocks noChangeShapeType="1"/>
              </p:cNvSpPr>
              <p:nvPr/>
            </p:nvSpPr>
            <p:spPr bwMode="auto">
              <a:xfrm>
                <a:off x="4195" y="2387"/>
                <a:ext cx="0" cy="140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77" name="Text Box 32"/>
          <p:cNvSpPr txBox="1">
            <a:spLocks noChangeArrowheads="1"/>
          </p:cNvSpPr>
          <p:nvPr/>
        </p:nvSpPr>
        <p:spPr bwMode="auto">
          <a:xfrm>
            <a:off x="539750" y="5445125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90.000 ñoàng</a:t>
            </a:r>
          </a:p>
        </p:txBody>
      </p:sp>
      <p:sp>
        <p:nvSpPr>
          <p:cNvPr id="19478" name="Line 33"/>
          <p:cNvSpPr>
            <a:spLocks noChangeShapeType="1"/>
          </p:cNvSpPr>
          <p:nvPr/>
        </p:nvSpPr>
        <p:spPr bwMode="auto">
          <a:xfrm>
            <a:off x="611188" y="5876925"/>
            <a:ext cx="0" cy="1444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3471863" y="4724400"/>
            <a:ext cx="414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7542213" y="4724400"/>
            <a:ext cx="414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435600" y="4724400"/>
            <a:ext cx="414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82" name="Text Box 40"/>
          <p:cNvSpPr txBox="1">
            <a:spLocks noChangeArrowheads="1"/>
          </p:cNvSpPr>
          <p:nvPr/>
        </p:nvSpPr>
        <p:spPr bwMode="auto">
          <a:xfrm>
            <a:off x="395288" y="981075"/>
            <a:ext cx="45402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0" grpId="0"/>
      <p:bldP spid="19491" grpId="0"/>
      <p:bldP spid="194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 tö  , ngaøy 4 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20484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7388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91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audio>
              <p:cMediaNode>
                <p:cTn id="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252413" y="549275"/>
            <a:ext cx="9467851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0000FF"/>
                </a:solidFill>
              </a:rPr>
              <a:t>Thöù tö , ngaøy 4  thaùng 4 naêm 2016</a:t>
            </a:r>
          </a:p>
          <a:p>
            <a:pPr algn="ctr"/>
            <a:r>
              <a:rPr lang="en-US" sz="35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3076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7388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3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audio>
              <p:cMediaNode>
                <p:cTn id="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o-ben-thanh-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187450" y="5373688"/>
            <a:ext cx="6697663" cy="1484312"/>
          </a:xfrm>
          <a:prstGeom prst="ellipseRibbon">
            <a:avLst>
              <a:gd name="adj1" fmla="val 30315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u="sng">
                <a:solidFill>
                  <a:srgbClr val="0000FF"/>
                </a:solidFill>
              </a:rPr>
              <a:t>Troø chôi :</a:t>
            </a:r>
            <a:r>
              <a:rPr lang="en-US" sz="1200"/>
              <a:t> </a:t>
            </a:r>
          </a:p>
          <a:p>
            <a:pPr algn="ctr">
              <a:defRPr/>
            </a:pPr>
            <a:r>
              <a:rPr lang="en-US" sz="4200">
                <a:solidFill>
                  <a:srgbClr val="FF0000"/>
                </a:solidFill>
              </a:rPr>
              <a:t>ÑI CHÔÏ</a:t>
            </a:r>
          </a:p>
        </p:txBody>
      </p:sp>
      <p:pic>
        <p:nvPicPr>
          <p:cNvPr id="21508" name="ai nhanh h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774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lop ta doan ket k l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56775" y="263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5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586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</p:childTnLst>
        </p:cTn>
      </p:par>
    </p:tnLst>
    <p:bldLst>
      <p:bldP spid="215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9152011173132_g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2860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binhhoa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098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219200" y="594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90.000 đồng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67400" y="594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90.000 đồng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-323850" y="0"/>
            <a:ext cx="9467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 tö  , ngaøy 4 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2667000" y="990600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447800" y="1676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Gấu Bông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248400" y="1676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Bình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8" grpId="0"/>
      <p:bldP spid="297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8" name="Group 88"/>
          <p:cNvGraphicFramePr>
            <a:graphicFrameLocks noGrp="1"/>
          </p:cNvGraphicFramePr>
          <p:nvPr>
            <p:ph/>
          </p:nvPr>
        </p:nvGraphicFramePr>
        <p:xfrm>
          <a:off x="381000" y="1371600"/>
          <a:ext cx="8458200" cy="5213350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414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Tổng số tiền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Số các tờ giấy bạc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10.000 đồng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20.000 đồng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50.000 đồng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90.000 đồng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1" name="Text Box 89"/>
          <p:cNvSpPr txBox="1">
            <a:spLocks noChangeArrowheads="1"/>
          </p:cNvSpPr>
          <p:nvPr/>
        </p:nvSpPr>
        <p:spPr bwMode="auto">
          <a:xfrm>
            <a:off x="304800" y="533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4. Đáp án đúng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68538" y="2284413"/>
            <a:ext cx="56880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solidFill>
                <a:srgbClr val="FF0066"/>
              </a:solidFill>
              <a:latin typeface="VNI-HLThuphap" pitchFamily="2" charset="0"/>
            </a:endParaRPr>
          </a:p>
          <a:p>
            <a:pPr algn="ctr"/>
            <a:r>
              <a:rPr lang="en-US" sz="5400">
                <a:solidFill>
                  <a:srgbClr val="FF0066"/>
                </a:solidFill>
                <a:latin typeface="VNI-Brush" pitchFamily="2" charset="0"/>
              </a:rPr>
              <a:t>Tieát hoïc keát thuùc</a:t>
            </a:r>
          </a:p>
          <a:p>
            <a:pPr algn="ctr"/>
            <a:endParaRPr lang="en-US" sz="5400">
              <a:solidFill>
                <a:srgbClr val="FF0066"/>
              </a:solidFill>
              <a:latin typeface="VNI-HLThuphap" pitchFamily="2" charset="0"/>
            </a:endParaRPr>
          </a:p>
        </p:txBody>
      </p:sp>
      <p:pic>
        <p:nvPicPr>
          <p:cNvPr id="22531" name="lop ta doan ket k l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3141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lop ta doan ket k l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72600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6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audio>
            <p:audi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.VnTime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0">
              <a:latin typeface="VNI-Times" pitchFamily="2" charset="0"/>
            </a:endParaRPr>
          </a:p>
        </p:txBody>
      </p:sp>
      <p:pic>
        <p:nvPicPr>
          <p:cNvPr id="4100" name="Picture 4" descr="0F917B4CD3754ECA9C488848EFED51E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-228600" y="1066800"/>
            <a:ext cx="213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76200" y="0"/>
            <a:ext cx="9067800" cy="6934200"/>
            <a:chOff x="48" y="0"/>
            <a:chExt cx="5712" cy="4368"/>
          </a:xfrm>
        </p:grpSpPr>
        <p:pic>
          <p:nvPicPr>
            <p:cNvPr id="4120" name="Picture 6" descr="POINSET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4560" y="3172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7" descr="POINSET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46" y="3122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8" descr="POINSET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" y="0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9" descr="POINSET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4562" y="2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2" name="WordArt 10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59436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66CC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Hoa xuân </a:t>
            </a:r>
          </a:p>
        </p:txBody>
      </p:sp>
      <p:pic>
        <p:nvPicPr>
          <p:cNvPr id="4107" name="Picture 11" descr="a_md_wht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1313" y="2743200"/>
            <a:ext cx="992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b_md_whtd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4038600"/>
            <a:ext cx="10302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c_md_whtd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82900" y="5334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3563938" y="4114800"/>
            <a:ext cx="3001962" cy="75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Avo"/>
              </a:rPr>
              <a:t>  13236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4140200" y="2997200"/>
            <a:ext cx="25193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Avo"/>
              </a:rPr>
              <a:t>12126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4211638" y="5549900"/>
            <a:ext cx="2305050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Avo"/>
              </a:rPr>
              <a:t>12116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286000" y="1670050"/>
            <a:ext cx="5070475" cy="939800"/>
          </a:xfrm>
          <a:prstGeom prst="rect">
            <a:avLst/>
          </a:prstGeom>
          <a:solidFill>
            <a:schemeClr val="bg1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500">
                <a:solidFill>
                  <a:srgbClr val="0000FF"/>
                </a:solidFill>
              </a:rPr>
              <a:t> 54583 - 42467</a:t>
            </a:r>
          </a:p>
        </p:txBody>
      </p:sp>
      <p:pic>
        <p:nvPicPr>
          <p:cNvPr id="4" name="Picture 18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-3390106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2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23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4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-3390106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5" descr="BA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tro choi np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6774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8298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5" fill="hold"/>
                                        <p:tgtEl>
                                          <p:spTgt spid="4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978" fill="hold"/>
                                        <p:tgtEl>
                                          <p:spTgt spid="4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"/>
                </p:tgtEl>
              </p:cMediaNode>
            </p:audio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3"/>
                </p:tgtEl>
              </p:cMediaNode>
            </p:audio>
          </p:childTnLst>
        </p:cTn>
      </p:par>
    </p:tnLst>
    <p:bldLst>
      <p:bldP spid="4110" grpId="0" animBg="1"/>
      <p:bldP spid="4110" grpId="1" animBg="1"/>
      <p:bldP spid="4111" grpId="0" animBg="1"/>
      <p:bldP spid="4111" grpId="1" animBg="1"/>
      <p:bldP spid="4112" grpId="0" animBg="1"/>
      <p:bldP spid="4112" grpId="1" animBg="1"/>
      <p:bldP spid="4112" grpId="2" animBg="1"/>
      <p:bldP spid="4113" grpId="0" animBg="1"/>
      <p:bldP spid="41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.VnTime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0">
              <a:latin typeface="VNI-Times" pitchFamily="2" charset="0"/>
            </a:endParaRPr>
          </a:p>
        </p:txBody>
      </p:sp>
      <p:pic>
        <p:nvPicPr>
          <p:cNvPr id="5124" name="Picture 4" descr="0F917B4CD3754ECA9C488848EFED51E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228600" y="1066800"/>
            <a:ext cx="213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76200" y="0"/>
            <a:ext cx="9067800" cy="6934200"/>
            <a:chOff x="48" y="0"/>
            <a:chExt cx="5712" cy="4368"/>
          </a:xfrm>
        </p:grpSpPr>
        <p:pic>
          <p:nvPicPr>
            <p:cNvPr id="5143" name="Picture 6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560" y="3172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7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46" y="3122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8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" y="0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9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4562" y="2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59436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66CC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Hoa xuân </a:t>
            </a:r>
          </a:p>
        </p:txBody>
      </p:sp>
      <p:pic>
        <p:nvPicPr>
          <p:cNvPr id="5131" name="Picture 11" descr="a_md_wht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5775" y="2743200"/>
            <a:ext cx="992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b_md_wht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7675" y="4038600"/>
            <a:ext cx="1030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c_md_whtd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27363" y="5334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4427538" y="4114800"/>
            <a:ext cx="2592387" cy="82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Avo"/>
              </a:rPr>
              <a:t>  3768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5003800" y="2852738"/>
            <a:ext cx="2009775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Avo"/>
              </a:rPr>
              <a:t>3678</a:t>
            </a: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5019675" y="5410200"/>
            <a:ext cx="20002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Avo"/>
              </a:rPr>
              <a:t>3876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286000" y="1670050"/>
            <a:ext cx="5694363" cy="939800"/>
          </a:xfrm>
          <a:prstGeom prst="rect">
            <a:avLst/>
          </a:prstGeom>
          <a:solidFill>
            <a:schemeClr val="bg1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500">
                <a:solidFill>
                  <a:srgbClr val="0000FF"/>
                </a:solidFill>
              </a:rPr>
              <a:t> 69482 - 65714 =</a:t>
            </a:r>
          </a:p>
        </p:txBody>
      </p:sp>
      <p:pic>
        <p:nvPicPr>
          <p:cNvPr id="3" name="Picture 18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-3390106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2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3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4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-3390106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5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6012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78" fill="hold"/>
                                        <p:tgtEl>
                                          <p:spTgt spid="5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6"/>
                </p:tgtEl>
              </p:cMediaNode>
            </p:audio>
          </p:childTnLst>
        </p:cTn>
      </p:par>
    </p:tnLst>
    <p:bldLst>
      <p:bldP spid="5134" grpId="0" animBg="1"/>
      <p:bldP spid="5134" grpId="1" animBg="1"/>
      <p:bldP spid="5134" grpId="2" animBg="1"/>
      <p:bldP spid="5135" grpId="0" animBg="1"/>
      <p:bldP spid="5135" grpId="1" animBg="1"/>
      <p:bldP spid="5136" grpId="0" animBg="1"/>
      <p:bldP spid="5136" grpId="1" animBg="1"/>
      <p:bldP spid="5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.VnTime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0">
              <a:latin typeface="VNI-Times" pitchFamily="2" charset="0"/>
            </a:endParaRPr>
          </a:p>
        </p:txBody>
      </p:sp>
      <p:pic>
        <p:nvPicPr>
          <p:cNvPr id="6148" name="Picture 4" descr="0F917B4CD3754ECA9C488848EFED51E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228600" y="1066800"/>
            <a:ext cx="213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76200" y="0"/>
            <a:ext cx="9067800" cy="6934200"/>
            <a:chOff x="48" y="0"/>
            <a:chExt cx="5712" cy="4368"/>
          </a:xfrm>
        </p:grpSpPr>
        <p:pic>
          <p:nvPicPr>
            <p:cNvPr id="6167" name="Picture 6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560" y="3172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8" name="Picture 7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46" y="3122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Picture 8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" y="0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9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4562" y="2"/>
              <a:ext cx="120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WordArt 10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59436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FF66CC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Hoa xuân </a:t>
            </a:r>
          </a:p>
        </p:txBody>
      </p:sp>
      <p:pic>
        <p:nvPicPr>
          <p:cNvPr id="6155" name="Picture 11" descr="a_md_wht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5775" y="2743200"/>
            <a:ext cx="992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b_md_wht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7675" y="4038600"/>
            <a:ext cx="1030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c_md_whtd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27363" y="5334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4211638" y="4294188"/>
            <a:ext cx="2881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Avo"/>
              </a:rPr>
              <a:t>  10000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4787900" y="2997200"/>
            <a:ext cx="2706688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Avo"/>
              </a:rPr>
              <a:t>100000</a:t>
            </a:r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4859338" y="5589588"/>
            <a:ext cx="20081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VNI-Avo"/>
              </a:rPr>
              <a:t>1000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286000" y="1670050"/>
            <a:ext cx="5297488" cy="939800"/>
          </a:xfrm>
          <a:prstGeom prst="rect">
            <a:avLst/>
          </a:prstGeom>
          <a:solidFill>
            <a:schemeClr val="bg1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500">
                <a:solidFill>
                  <a:srgbClr val="0000FF"/>
                </a:solidFill>
              </a:rPr>
              <a:t> 16572 - 6572 =</a:t>
            </a:r>
          </a:p>
        </p:txBody>
      </p:sp>
      <p:pic>
        <p:nvPicPr>
          <p:cNvPr id="3" name="Picture 18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-3390106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2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3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4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-3390106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5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6012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78" fill="hold"/>
                                        <p:tgtEl>
                                          <p:spTgt spid="6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0"/>
                </p:tgtEl>
              </p:cMediaNode>
            </p:audio>
          </p:childTnLst>
        </p:cTn>
      </p:par>
    </p:tnLst>
    <p:bldLst>
      <p:bldP spid="6158" grpId="0" animBg="1"/>
      <p:bldP spid="6158" grpId="1" animBg="1"/>
      <p:bldP spid="6158" grpId="2" animBg="1"/>
      <p:bldP spid="6159" grpId="0" animBg="1"/>
      <p:bldP spid="6159" grpId="1" animBg="1"/>
      <p:bldP spid="6160" grpId="0" animBg="1"/>
      <p:bldP spid="6160" grpId="1" animBg="1"/>
      <p:bldP spid="61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3200" u="sng" dirty="0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7172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8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20000-vnd-chua-cau-hoi-an"/>
          <p:cNvPicPr>
            <a:picLocks noChangeAspect="1" noChangeArrowheads="1"/>
          </p:cNvPicPr>
          <p:nvPr/>
        </p:nvPicPr>
        <p:blipFill>
          <a:blip r:embed="rId7">
            <a:lum bright="-12000" contrast="24000"/>
          </a:blip>
          <a:srcRect b="51079"/>
          <a:stretch>
            <a:fillRect/>
          </a:stretch>
        </p:blipFill>
        <p:spPr bwMode="auto">
          <a:xfrm>
            <a:off x="395288" y="2622550"/>
            <a:ext cx="22320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ANd9GcT1ioR2xu9ZX3PpYnUkmDYuBlh1gL7J_S87CZhkzs94YJMmn6lxzA"/>
          <p:cNvPicPr>
            <a:picLocks noChangeAspect="1" noChangeArrowheads="1"/>
          </p:cNvPicPr>
          <p:nvPr/>
        </p:nvPicPr>
        <p:blipFill>
          <a:blip r:embed="rId8">
            <a:lum bright="-6000" contrast="18000"/>
          </a:blip>
          <a:srcRect/>
          <a:stretch>
            <a:fillRect/>
          </a:stretch>
        </p:blipFill>
        <p:spPr bwMode="auto">
          <a:xfrm>
            <a:off x="2987675" y="2565400"/>
            <a:ext cx="25923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tien-seri-luc-quy"/>
          <p:cNvPicPr>
            <a:picLocks noChangeAspect="1" noChangeArrowheads="1"/>
          </p:cNvPicPr>
          <p:nvPr/>
        </p:nvPicPr>
        <p:blipFill>
          <a:blip r:embed="rId9">
            <a:lum bright="-12000" contrast="24000"/>
          </a:blip>
          <a:srcRect l="2344" t="7265" r="3151" b="5502"/>
          <a:stretch>
            <a:fillRect/>
          </a:stretch>
        </p:blipFill>
        <p:spPr bwMode="auto">
          <a:xfrm>
            <a:off x="5938838" y="2551113"/>
            <a:ext cx="27368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39750" y="3914775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20.000 ñoàng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89300" y="3914775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50.000 ñoàng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254750" y="3979863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100.000 ñoàng</a:t>
            </a:r>
          </a:p>
        </p:txBody>
      </p:sp>
      <p:pic>
        <p:nvPicPr>
          <p:cNvPr id="7187" name="ro ma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972675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58888" y="5516563"/>
            <a:ext cx="2736850" cy="1296987"/>
            <a:chOff x="1020" y="2223"/>
            <a:chExt cx="2342" cy="980"/>
          </a:xfrm>
        </p:grpSpPr>
        <p:pic>
          <p:nvPicPr>
            <p:cNvPr id="3" name="Picture 21" descr="D"/>
            <p:cNvPicPr>
              <a:picLocks noChangeAspect="1" noChangeArrowheads="1"/>
            </p:cNvPicPr>
            <p:nvPr/>
          </p:nvPicPr>
          <p:blipFill>
            <a:blip r:embed="rId11"/>
            <a:srcRect l="12000" t="14815" r="8000"/>
            <a:stretch>
              <a:fillRect/>
            </a:stretch>
          </p:blipFill>
          <p:spPr bwMode="auto">
            <a:xfrm>
              <a:off x="2154" y="2251"/>
              <a:ext cx="1208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2" descr="D"/>
            <p:cNvPicPr>
              <a:picLocks noChangeAspect="1" noChangeArrowheads="1"/>
            </p:cNvPicPr>
            <p:nvPr/>
          </p:nvPicPr>
          <p:blipFill>
            <a:blip r:embed="rId12"/>
            <a:srcRect l="8000" t="14815" r="14667"/>
            <a:stretch>
              <a:fillRect/>
            </a:stretch>
          </p:blipFill>
          <p:spPr bwMode="auto">
            <a:xfrm>
              <a:off x="1020" y="2223"/>
              <a:ext cx="123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3322638" y="4700588"/>
            <a:ext cx="4778375" cy="960437"/>
          </a:xfrm>
          <a:prstGeom prst="wedgeEllipseCallout">
            <a:avLst>
              <a:gd name="adj1" fmla="val -42324"/>
              <a:gd name="adj2" fmla="val 80745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THAÛO LUAÄN NHOÙM</a:t>
            </a:r>
            <a:r>
              <a:rPr lang="en-US" sz="3200">
                <a:solidFill>
                  <a:srgbClr val="0000FF"/>
                </a:solidFill>
              </a:rPr>
              <a:t> </a:t>
            </a:r>
            <a:endParaRPr lang="en-US" sz="32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192" name="Một hồi chuông vang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77400" y="396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Het gio roi 1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396413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1333" fill="hold"/>
                                        <p:tgtEl>
                                          <p:spTgt spid="7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036" fill="hold"/>
                                        <p:tgtEl>
                                          <p:spTgt spid="7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974" fill="hold"/>
                                        <p:tgtEl>
                                          <p:spTgt spid="7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7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2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3"/>
                </p:tgtEl>
              </p:cMediaNode>
            </p:audio>
          </p:childTnLst>
        </p:cTn>
      </p:par>
    </p:tnLst>
    <p:bldLst>
      <p:bldP spid="7183" grpId="0"/>
      <p:bldP spid="7184" grpId="0"/>
      <p:bldP spid="7185" grpId="0"/>
      <p:bldP spid="7186" grpId="0"/>
      <p:bldP spid="7191" grpId="0" animBg="1"/>
      <p:bldP spid="719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8196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7388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3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059113" y="5441950"/>
            <a:ext cx="2640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20.000 ñoàng</a:t>
            </a:r>
          </a:p>
        </p:txBody>
      </p:sp>
      <p:pic>
        <p:nvPicPr>
          <p:cNvPr id="8207" name="Picture 15" descr="20000-vnd-chua-cau-hoi-an"/>
          <p:cNvPicPr>
            <a:picLocks noChangeAspect="1" noChangeArrowheads="1"/>
          </p:cNvPicPr>
          <p:nvPr/>
        </p:nvPicPr>
        <p:blipFill>
          <a:blip r:embed="rId5">
            <a:lum bright="-12000" contrast="24000"/>
          </a:blip>
          <a:srcRect/>
          <a:stretch>
            <a:fillRect/>
          </a:stretch>
        </p:blipFill>
        <p:spPr bwMode="auto">
          <a:xfrm>
            <a:off x="2843213" y="2205038"/>
            <a:ext cx="309721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audio>
              <p:cMediaNode>
                <p:cTn id="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9220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7388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7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300413" y="4652963"/>
            <a:ext cx="2640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50.000 ñoàng</a:t>
            </a:r>
          </a:p>
        </p:txBody>
      </p:sp>
      <p:pic>
        <p:nvPicPr>
          <p:cNvPr id="9231" name="Picture 15" descr="50000s"/>
          <p:cNvPicPr>
            <a:picLocks noChangeAspect="1" noChangeArrowheads="1"/>
          </p:cNvPicPr>
          <p:nvPr/>
        </p:nvPicPr>
        <p:blipFill>
          <a:blip r:embed="rId5">
            <a:lum bright="-18000" contrast="12000"/>
          </a:blip>
          <a:srcRect/>
          <a:stretch>
            <a:fillRect/>
          </a:stretch>
        </p:blipFill>
        <p:spPr bwMode="auto">
          <a:xfrm>
            <a:off x="4716463" y="2632075"/>
            <a:ext cx="3887787" cy="1804988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pic>
        <p:nvPicPr>
          <p:cNvPr id="9232" name="Picture 16" descr="ANd9GcT1ioR2xu9ZX3PpYnUkmDYuBlh1gL7J_S87CZhkzs94YJMmn6lxzA"/>
          <p:cNvPicPr>
            <a:picLocks noChangeAspect="1" noChangeArrowheads="1"/>
          </p:cNvPicPr>
          <p:nvPr/>
        </p:nvPicPr>
        <p:blipFill>
          <a:blip r:embed="rId6">
            <a:lum bright="-12000" contrast="24000"/>
          </a:blip>
          <a:srcRect/>
          <a:stretch>
            <a:fillRect/>
          </a:stretch>
        </p:blipFill>
        <p:spPr bwMode="auto">
          <a:xfrm>
            <a:off x="539750" y="2636838"/>
            <a:ext cx="388937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audio>
              <p:cMediaNode>
                <p:cTn id="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52413" y="333375"/>
            <a:ext cx="94678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Thöù tö , ngaøy 4  thaùng 4 naêm 2013</a:t>
            </a:r>
          </a:p>
          <a:p>
            <a:pPr algn="ctr"/>
            <a:r>
              <a:rPr lang="en-US" sz="3200" u="sng">
                <a:solidFill>
                  <a:srgbClr val="0000FF"/>
                </a:solidFill>
              </a:rPr>
              <a:t>Toaùn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67713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10244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7388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6112" y="5446713"/>
            <a:ext cx="99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52400" y="0"/>
            <a:ext cx="0" cy="50292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152400"/>
            <a:ext cx="73152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8991600" y="1752600"/>
            <a:ext cx="0" cy="51054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057400" y="6705600"/>
            <a:ext cx="7086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51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29500" y="-647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304800" y="41910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625725" y="1412875"/>
            <a:ext cx="3602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</a:rPr>
              <a:t>Tieàn Vieät Nam.</a:t>
            </a:r>
            <a:endParaRPr lang="en-US" sz="3500" u="sng">
              <a:solidFill>
                <a:srgbClr val="FF3300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300413" y="4292600"/>
            <a:ext cx="287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100.000 ñoàng</a:t>
            </a:r>
          </a:p>
        </p:txBody>
      </p:sp>
      <p:pic>
        <p:nvPicPr>
          <p:cNvPr id="10255" name="Picture 15" descr="tien-seri-luc-quy"/>
          <p:cNvPicPr>
            <a:picLocks noChangeAspect="1" noChangeArrowheads="1"/>
          </p:cNvPicPr>
          <p:nvPr/>
        </p:nvPicPr>
        <p:blipFill>
          <a:blip r:embed="rId5">
            <a:lum bright="-12000" contrast="12000"/>
          </a:blip>
          <a:srcRect l="2344" t="7265" r="3151" b="5502"/>
          <a:stretch>
            <a:fillRect/>
          </a:stretch>
        </p:blipFill>
        <p:spPr bwMode="auto">
          <a:xfrm>
            <a:off x="574675" y="2403475"/>
            <a:ext cx="37814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Tập tin:100nghins.jpg"/>
          <p:cNvPicPr>
            <a:picLocks noChangeAspect="1" noChangeArrowheads="1"/>
          </p:cNvPicPr>
          <p:nvPr/>
        </p:nvPicPr>
        <p:blipFill>
          <a:blip r:embed="rId6">
            <a:lum bright="-12000" contrast="12000"/>
          </a:blip>
          <a:srcRect/>
          <a:stretch>
            <a:fillRect/>
          </a:stretch>
        </p:blipFill>
        <p:spPr bwMode="auto">
          <a:xfrm>
            <a:off x="4799013" y="2420938"/>
            <a:ext cx="36607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audio>
              <p:cMediaNode>
                <p:cTn id="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551</Words>
  <Application>Microsoft Office PowerPoint</Application>
  <PresentationFormat>On-screen Show (4:3)</PresentationFormat>
  <Paragraphs>178</Paragraphs>
  <Slides>23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 LONG</dc:creator>
  <cp:lastModifiedBy>pc</cp:lastModifiedBy>
  <cp:revision>374</cp:revision>
  <dcterms:created xsi:type="dcterms:W3CDTF">2013-04-02T07:00:19Z</dcterms:created>
  <dcterms:modified xsi:type="dcterms:W3CDTF">2020-03-29T14:08:55Z</dcterms:modified>
</cp:coreProperties>
</file>